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02" r:id="rId2"/>
    <p:sldId id="304" r:id="rId3"/>
    <p:sldId id="347" r:id="rId4"/>
    <p:sldId id="361" r:id="rId5"/>
    <p:sldId id="325" r:id="rId6"/>
    <p:sldId id="309" r:id="rId7"/>
    <p:sldId id="311" r:id="rId8"/>
    <p:sldId id="362" r:id="rId9"/>
    <p:sldId id="322" r:id="rId10"/>
    <p:sldId id="324" r:id="rId11"/>
    <p:sldId id="316" r:id="rId12"/>
    <p:sldId id="363" r:id="rId13"/>
    <p:sldId id="364" r:id="rId14"/>
    <p:sldId id="344" r:id="rId15"/>
    <p:sldId id="365" r:id="rId16"/>
    <p:sldId id="329" r:id="rId17"/>
    <p:sldId id="372" r:id="rId18"/>
    <p:sldId id="367" r:id="rId19"/>
    <p:sldId id="371" r:id="rId20"/>
    <p:sldId id="373" r:id="rId21"/>
    <p:sldId id="360" r:id="rId22"/>
    <p:sldId id="357" r:id="rId23"/>
    <p:sldId id="349" r:id="rId24"/>
    <p:sldId id="352" r:id="rId25"/>
    <p:sldId id="330" r:id="rId26"/>
    <p:sldId id="355" r:id="rId27"/>
    <p:sldId id="359" r:id="rId28"/>
    <p:sldId id="358" r:id="rId29"/>
    <p:sldId id="353" r:id="rId30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без заголовка" id="{68BEE3AF-F2C0-47BF-98F4-45171207B228}">
          <p14:sldIdLst>
            <p14:sldId id="302"/>
            <p14:sldId id="304"/>
            <p14:sldId id="347"/>
            <p14:sldId id="361"/>
            <p14:sldId id="325"/>
            <p14:sldId id="309"/>
            <p14:sldId id="311"/>
            <p14:sldId id="362"/>
            <p14:sldId id="322"/>
            <p14:sldId id="324"/>
            <p14:sldId id="316"/>
            <p14:sldId id="363"/>
            <p14:sldId id="364"/>
            <p14:sldId id="344"/>
            <p14:sldId id="365"/>
            <p14:sldId id="329"/>
            <p14:sldId id="372"/>
            <p14:sldId id="367"/>
            <p14:sldId id="371"/>
            <p14:sldId id="373"/>
            <p14:sldId id="360"/>
            <p14:sldId id="357"/>
            <p14:sldId id="349"/>
            <p14:sldId id="352"/>
            <p14:sldId id="330"/>
            <p14:sldId id="355"/>
            <p14:sldId id="359"/>
            <p14:sldId id="358"/>
            <p14:sldId id="35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27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962" autoAdjust="0"/>
    <p:restoredTop sz="93060" autoAdjust="0"/>
  </p:normalViewPr>
  <p:slideViewPr>
    <p:cSldViewPr>
      <p:cViewPr varScale="1">
        <p:scale>
          <a:sx n="68" d="100"/>
          <a:sy n="68" d="100"/>
        </p:scale>
        <p:origin x="-13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DA20D-168F-4838-8DDB-F26A6C26596C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364F7-1C62-469C-AADC-7F33142F97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4011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364F7-1C62-469C-AADC-7F33142F97E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249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364F7-1C62-469C-AADC-7F33142F97E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1746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364F7-1C62-469C-AADC-7F33142F97E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326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364F7-1C62-469C-AADC-7F33142F97E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7207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3" name="Звук Wav.wav"/>
          </p:stSnd>
        </p:sndAc>
      </p:transition>
    </mc:Choice>
    <mc:Fallback>
      <p:transition spd="slow">
        <p:sndAc>
          <p:stSnd loop="1">
            <p:snd r:embed="rId1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3" name="Звук Wav.wav"/>
          </p:stSnd>
        </p:sndAc>
      </p:transition>
    </mc:Choice>
    <mc:Fallback>
      <p:transition spd="slow">
        <p:sndAc>
          <p:stSnd loop="1">
            <p:snd r:embed="rId1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3" name="Звук Wav.wav"/>
          </p:stSnd>
        </p:sndAc>
      </p:transition>
    </mc:Choice>
    <mc:Fallback>
      <p:transition spd="slow">
        <p:sndAc>
          <p:stSnd loop="1">
            <p:snd r:embed="rId1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3" name="Звук Wav.wav"/>
          </p:stSnd>
        </p:sndAc>
      </p:transition>
    </mc:Choice>
    <mc:Fallback>
      <p:transition spd="slow">
        <p:sndAc>
          <p:stSnd loop="1">
            <p:snd r:embed="rId1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3" name="Звук Wav.wav"/>
          </p:stSnd>
        </p:sndAc>
      </p:transition>
    </mc:Choice>
    <mc:Fallback>
      <p:transition spd="slow">
        <p:sndAc>
          <p:stSnd loop="1">
            <p:snd r:embed="rId1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3" name="Звук Wav.wav"/>
          </p:stSnd>
        </p:sndAc>
      </p:transition>
    </mc:Choice>
    <mc:Fallback>
      <p:transition spd="slow">
        <p:sndAc>
          <p:stSnd loop="1">
            <p:snd r:embed="rId1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3" name="Звук Wav.wav"/>
          </p:stSnd>
        </p:sndAc>
      </p:transition>
    </mc:Choice>
    <mc:Fallback>
      <p:transition spd="slow">
        <p:sndAc>
          <p:stSnd loop="1">
            <p:snd r:embed="rId1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3" name="Звук Wav.wav"/>
          </p:stSnd>
        </p:sndAc>
      </p:transition>
    </mc:Choice>
    <mc:Fallback>
      <p:transition spd="slow">
        <p:sndAc>
          <p:stSnd loop="1">
            <p:snd r:embed="rId1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3" name="Звук Wav.wav"/>
          </p:stSnd>
        </p:sndAc>
      </p:transition>
    </mc:Choice>
    <mc:Fallback>
      <p:transition spd="slow">
        <p:sndAc>
          <p:stSnd loop="1">
            <p:snd r:embed="rId1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3" name="Звук Wav.wav"/>
          </p:stSnd>
        </p:sndAc>
      </p:transition>
    </mc:Choice>
    <mc:Fallback>
      <p:transition spd="slow">
        <p:sndAc>
          <p:stSnd loop="1">
            <p:snd r:embed="rId1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3" name="Звук Wav.wav"/>
          </p:stSnd>
        </p:sndAc>
      </p:transition>
    </mc:Choice>
    <mc:Fallback>
      <p:transition spd="slow">
        <p:sndAc>
          <p:stSnd loop="1">
            <p:snd r:embed="rId1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47449DF-7189-40D8-9632-3278AF831D28}" type="datetimeFigureOut">
              <a:rPr lang="ru-RU" smtClean="0"/>
              <a:pPr/>
              <a:t>11.02.2016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545DA34-8752-47CA-8809-9C486D6C92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14" name="Звук Wav.wav"/>
          </p:stSnd>
        </p:sndAc>
      </p:transition>
    </mc:Choice>
    <mc:Fallback>
      <p:transition spd="slow">
        <p:sndAc>
          <p:stSnd loop="1">
            <p:snd r:embed="rId13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microsoft.com/office/2007/relationships/media" Target="../media/media1.mp3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microsoft.com/office/2007/relationships/media" Target="../media/media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11.wa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audio" Target="../media/audio11.wav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1.wav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1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1.wav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11.wav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microsoft.com/office/2007/relationships/media" Target="../media/media3.wav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audio" Target="../media/audio11.wav"/><Relationship Id="rId5" Type="http://schemas.openxmlformats.org/officeDocument/2006/relationships/image" Target="../media/image13.png"/><Relationship Id="rId4" Type="http://schemas.microsoft.com/office/2007/relationships/media" Target="../media/media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13.png"/><Relationship Id="rId4" Type="http://schemas.microsoft.com/office/2007/relationships/media" Target="../media/media5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1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audio" Target="../media/audio11.wav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1.wav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-252536" y="4509120"/>
            <a:ext cx="9396536" cy="2348880"/>
          </a:xfrm>
        </p:spPr>
        <p:txBody>
          <a:bodyPr>
            <a:normAutofit/>
          </a:bodyPr>
          <a:lstStyle/>
          <a:p>
            <a:pPr lvl="1"/>
            <a:r>
              <a:rPr lang="ru-RU" sz="3300" b="1" dirty="0" smtClean="0"/>
              <a:t> </a:t>
            </a:r>
            <a:r>
              <a:rPr lang="ru-RU" sz="3300" b="1" dirty="0" smtClean="0">
                <a:solidFill>
                  <a:schemeClr val="tx1"/>
                </a:solidFill>
                <a:effectLst/>
              </a:rPr>
              <a:t>Проект направлен на решение вопросов оздоровления и физического развития  детей дошкольного возраста</a:t>
            </a:r>
            <a:r>
              <a:rPr lang="ru-RU" sz="3300" b="1" dirty="0" smtClean="0">
                <a:effectLst/>
              </a:rPr>
              <a:t>. 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548681"/>
            <a:ext cx="7200800" cy="278092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chemeClr val="tx1"/>
                </a:solidFill>
              </a:rPr>
              <a:t>ДЕТСКИЙ </a:t>
            </a:r>
            <a:r>
              <a:rPr lang="ru-RU" sz="3200" dirty="0" smtClean="0">
                <a:solidFill>
                  <a:schemeClr val="tx1"/>
                </a:solidFill>
              </a:rPr>
              <a:t>ОЗДОРОВИТЕЛЬНЫЙ</a:t>
            </a:r>
            <a:r>
              <a:rPr lang="ru-RU" sz="3200" dirty="0">
                <a:solidFill>
                  <a:schemeClr val="tx1"/>
                </a:solidFill>
              </a:rPr>
              <a:t/>
            </a:r>
            <a:br>
              <a:rPr lang="ru-RU" sz="3200" dirty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/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БАССЕЙН  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  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МАДОУ №268               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3" name="_mp3dot.ru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6">
                  <p14:fade in="250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415426" y="6133367"/>
            <a:ext cx="810089" cy="720080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" r="660"/>
          <a:stretch>
            <a:fillRect/>
          </a:stretch>
        </p:blipFill>
        <p:spPr/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3894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12259">
        <p:sndAc>
          <p:stSnd loop="1">
            <p:snd r:embed="rId9" name="Звук Wav.wav"/>
          </p:stSnd>
        </p:sndAc>
      </p:transition>
    </mc:Choice>
    <mc:Fallback>
      <p:transition spd="slow" advTm="12259">
        <p:sndAc>
          <p:stSnd loop="1">
            <p:snd r:embed="rId5" name="Звук 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434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229200"/>
            <a:ext cx="9143999" cy="1872208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Наша главная   задача  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-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заложить   полезные навыки, привить любовь к спорту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,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400" dirty="0">
                <a:solidFill>
                  <a:schemeClr val="tx1"/>
                </a:solidFill>
                <a:latin typeface="+mn-lt"/>
              </a:rPr>
              <a:t> 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731838"/>
            <a:ext cx="7416823" cy="4785394"/>
          </a:xfrm>
        </p:spPr>
      </p:pic>
    </p:spTree>
    <p:extLst>
      <p:ext uri="{BB962C8B-B14F-4D97-AF65-F5344CB8AC3E}">
        <p14:creationId xmlns:p14="http://schemas.microsoft.com/office/powerpoint/2010/main" xmlns="" val="2145633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9317">
        <p:sndAc>
          <p:stSnd loop="1">
            <p:snd r:embed="rId4" name="Звук Wav.wav"/>
          </p:stSnd>
        </p:sndAc>
      </p:transition>
    </mc:Choice>
    <mc:Fallback>
      <p:transition spd="slow" advTm="9317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4725144"/>
            <a:ext cx="9540552" cy="19169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600" dirty="0" smtClean="0">
                <a:solidFill>
                  <a:schemeClr val="tx1"/>
                </a:solidFill>
                <a:effectLst/>
              </a:rPr>
            </a:br>
            <a:r>
              <a:rPr lang="ru-RU" sz="2600" dirty="0">
                <a:solidFill>
                  <a:schemeClr val="tx1"/>
                </a:solidFill>
                <a:effectLst/>
              </a:rPr>
              <a:t/>
            </a:r>
            <a:br>
              <a:rPr lang="ru-RU" sz="2600" dirty="0">
                <a:solidFill>
                  <a:schemeClr val="tx1"/>
                </a:solidFill>
                <a:effectLst/>
              </a:rPr>
            </a:br>
            <a:r>
              <a:rPr lang="ru-RU" sz="2600" dirty="0">
                <a:solidFill>
                  <a:schemeClr val="tx1"/>
                </a:solidFill>
                <a:effectLst/>
              </a:rPr>
              <a:t>сформировать </a:t>
            </a:r>
            <a:br>
              <a:rPr lang="ru-RU" sz="2600" dirty="0">
                <a:solidFill>
                  <a:schemeClr val="tx1"/>
                </a:solidFill>
                <a:effectLst/>
              </a:rPr>
            </a:br>
            <a:r>
              <a:rPr lang="ru-RU" sz="2600" dirty="0">
                <a:solidFill>
                  <a:schemeClr val="tx1"/>
                </a:solidFill>
                <a:effectLst/>
              </a:rPr>
              <a:t>привычку к здоровому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образу  жизни.</a:t>
            </a:r>
            <a:endParaRPr lang="ru-RU" sz="2600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620688"/>
            <a:ext cx="7346900" cy="4824536"/>
          </a:xfrm>
        </p:spPr>
      </p:pic>
    </p:spTree>
    <p:extLst>
      <p:ext uri="{BB962C8B-B14F-4D97-AF65-F5344CB8AC3E}">
        <p14:creationId xmlns:p14="http://schemas.microsoft.com/office/powerpoint/2010/main" xmlns="" val="359317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7086">
        <p:sndAc>
          <p:stSnd loop="1">
            <p:snd r:embed="rId7" name="Звук Wav.wav"/>
          </p:stSnd>
        </p:sndAc>
      </p:transition>
    </mc:Choice>
    <mc:Fallback>
      <p:transition spd="slow" advTm="7086">
        <p:sndAc>
          <p:stSnd loop="1">
            <p:snd r:embed="rId3" name="Звук Wav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157192"/>
            <a:ext cx="8424936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>
                <a:solidFill>
                  <a:schemeClr val="tx1"/>
                </a:solidFill>
                <a:effectLst/>
              </a:rPr>
              <a:t>Хорошее здоровье, </a:t>
            </a:r>
            <a:br>
              <a:rPr lang="ru-RU" sz="2600" dirty="0">
                <a:solidFill>
                  <a:schemeClr val="tx1"/>
                </a:solidFill>
                <a:effectLst/>
              </a:rPr>
            </a:br>
            <a:r>
              <a:rPr lang="ru-RU" sz="2600" dirty="0">
                <a:solidFill>
                  <a:schemeClr val="tx1"/>
                </a:solidFill>
                <a:effectLst/>
              </a:rPr>
              <a:t>полученное в дошкольном возрасте, является фундаментом общего развития человека.</a:t>
            </a:r>
            <a:br>
              <a:rPr lang="ru-RU" sz="2600" dirty="0">
                <a:solidFill>
                  <a:schemeClr val="tx1"/>
                </a:solidFill>
                <a:effectLst/>
              </a:rPr>
            </a:br>
            <a:endParaRPr lang="ru-RU" sz="2600" dirty="0">
              <a:solidFill>
                <a:schemeClr val="tx1"/>
              </a:solidFill>
              <a:effectLst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548680"/>
            <a:ext cx="7632848" cy="4464496"/>
          </a:xfrm>
        </p:spPr>
      </p:pic>
    </p:spTree>
    <p:extLst>
      <p:ext uri="{BB962C8B-B14F-4D97-AF65-F5344CB8AC3E}">
        <p14:creationId xmlns:p14="http://schemas.microsoft.com/office/powerpoint/2010/main" xmlns="" val="199913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7673">
        <p:sndAc>
          <p:stSnd loop="1">
            <p:snd r:embed="rId4" name="Звук Wav.wav"/>
          </p:stSnd>
        </p:sndAc>
      </p:transition>
    </mc:Choice>
    <mc:Fallback>
      <p:transition spd="slow" advTm="7673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1" y="5085184"/>
            <a:ext cx="7920880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>
                <a:solidFill>
                  <a:schemeClr val="tx1"/>
                </a:solidFill>
                <a:effectLst/>
              </a:rPr>
              <a:t>Наше ДОУ имеет возможность проводить  физкультурные занятия не только на суше , но и в воде</a:t>
            </a:r>
            <a:r>
              <a:rPr lang="ru-RU" sz="26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1" name="Объект 20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620688"/>
            <a:ext cx="7056784" cy="4353346"/>
          </a:xfrm>
        </p:spPr>
      </p:pic>
    </p:spTree>
    <p:extLst>
      <p:ext uri="{BB962C8B-B14F-4D97-AF65-F5344CB8AC3E}">
        <p14:creationId xmlns:p14="http://schemas.microsoft.com/office/powerpoint/2010/main" xmlns="" val="153529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8446">
        <p:sndAc>
          <p:stSnd loop="1">
            <p:snd r:embed="rId4" name="Звук Wav.wav"/>
          </p:stSnd>
        </p:sndAc>
      </p:transition>
    </mc:Choice>
    <mc:Fallback>
      <p:transition spd="slow" advTm="8446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11560" y="5445224"/>
            <a:ext cx="7992888" cy="1296144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chemeClr val="tx1"/>
                </a:solidFill>
              </a:rPr>
              <a:t>В </a:t>
            </a:r>
            <a:r>
              <a:rPr lang="ru-RU" sz="2600" b="1" dirty="0" smtClean="0">
                <a:solidFill>
                  <a:schemeClr val="tx1"/>
                </a:solidFill>
              </a:rPr>
              <a:t>детском</a:t>
            </a:r>
            <a:r>
              <a:rPr lang="ru-RU" sz="2600" b="1" baseline="0" dirty="0" smtClean="0">
                <a:solidFill>
                  <a:schemeClr val="tx1"/>
                </a:solidFill>
              </a:rPr>
              <a:t> саду </a:t>
            </a:r>
            <a:r>
              <a:rPr lang="ru-RU" sz="2600" b="1" dirty="0" smtClean="0">
                <a:solidFill>
                  <a:schemeClr val="tx1"/>
                </a:solidFill>
              </a:rPr>
              <a:t> </a:t>
            </a:r>
            <a:r>
              <a:rPr lang="ru-RU" sz="2600" b="1" dirty="0">
                <a:solidFill>
                  <a:schemeClr val="tx1"/>
                </a:solidFill>
              </a:rPr>
              <a:t>режим дня предусматривает занятия в плавательном бассейне</a:t>
            </a:r>
            <a:r>
              <a:rPr lang="ru-RU" sz="2600" b="1" dirty="0" smtClean="0">
                <a:solidFill>
                  <a:schemeClr val="tx1"/>
                </a:solidFill>
              </a:rPr>
              <a:t>:</a:t>
            </a:r>
            <a:endParaRPr lang="ru-RU" sz="2600" b="1" dirty="0">
              <a:solidFill>
                <a:schemeClr val="tx1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4225" y="908720"/>
            <a:ext cx="4016375" cy="403158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1" y="908719"/>
            <a:ext cx="3384375" cy="403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72706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7853">
        <p:sndAc>
          <p:stSnd loop="1">
            <p:snd r:embed="rId5" name="Звук Wav.wav"/>
          </p:stSnd>
        </p:sndAc>
      </p:transition>
    </mc:Choice>
    <mc:Fallback>
      <p:transition spd="slow" advTm="7853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013176"/>
            <a:ext cx="8136904" cy="1844824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</a:rPr>
              <a:t>начиная с постепенного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 приучения  к воде, передвижению в  ней и выполнению подготовительных упражнений,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9" y="476672"/>
            <a:ext cx="7927032" cy="4608512"/>
          </a:xfrm>
        </p:spPr>
      </p:pic>
    </p:spTree>
    <p:extLst>
      <p:ext uri="{BB962C8B-B14F-4D97-AF65-F5344CB8AC3E}">
        <p14:creationId xmlns:p14="http://schemas.microsoft.com/office/powerpoint/2010/main" xmlns="" val="263889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9836">
        <p:sndAc>
          <p:stSnd loop="1">
            <p:snd r:embed="rId5" name="Звук Wav.wav"/>
          </p:stSnd>
        </p:sndAc>
      </p:transition>
    </mc:Choice>
    <mc:Fallback>
      <p:transition spd="slow" advTm="9836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512" y="4437112"/>
            <a:ext cx="8640959" cy="24208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/>
              <a:t/>
            </a:r>
            <a:br>
              <a:rPr lang="ru-RU" sz="2600" dirty="0"/>
            </a:br>
            <a:r>
              <a:rPr lang="ru-RU" sz="2600" dirty="0" smtClean="0"/>
              <a:t>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переходим 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к  обучению </a:t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 плаванию, то есть умению свободно держаться на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   воде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, скользить сначала со вспомогательными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 средствами,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/>
              <a:t>  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620688"/>
            <a:ext cx="3600400" cy="3960440"/>
          </a:xfr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3924887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40223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9086">
        <p:sndAc>
          <p:stSnd loop="1">
            <p:snd r:embed="rId8" name="Звук Wav.wav"/>
          </p:stSnd>
        </p:sndAc>
      </p:transition>
    </mc:Choice>
    <mc:Fallback>
      <p:transition spd="slow" advTm="9086">
        <p:sndAc>
          <p:stSnd loop="1">
            <p:snd r:embed="rId3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731838"/>
            <a:ext cx="6984776" cy="5217442"/>
          </a:xfrm>
        </p:spPr>
      </p:pic>
    </p:spTree>
    <p:extLst>
      <p:ext uri="{BB962C8B-B14F-4D97-AF65-F5344CB8AC3E}">
        <p14:creationId xmlns:p14="http://schemas.microsoft.com/office/powerpoint/2010/main" xmlns="" val="4292701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4" name="Звук Wav.wav"/>
          </p:stSnd>
        </p:sndAc>
      </p:transition>
    </mc:Choice>
    <mc:Fallback>
      <p:transition spd="slow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941168"/>
            <a:ext cx="7992887" cy="1584176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600" dirty="0" smtClean="0">
                <a:solidFill>
                  <a:schemeClr val="tx1"/>
                </a:solidFill>
                <a:effectLst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</a:rPr>
              <a:t>а </a:t>
            </a:r>
            <a:r>
              <a:rPr lang="ru-RU" sz="2600" dirty="0">
                <a:solidFill>
                  <a:schemeClr val="tx1"/>
                </a:solidFill>
                <a:effectLst/>
              </a:rPr>
              <a:t>затем самостоятельно, свободно погружаться в воду, задерживая дыхание.</a:t>
            </a:r>
            <a:br>
              <a:rPr lang="ru-RU" sz="2600" dirty="0">
                <a:solidFill>
                  <a:schemeClr val="tx1"/>
                </a:solidFill>
                <a:effectLst/>
              </a:rPr>
            </a:br>
            <a:endParaRPr lang="ru-RU" sz="260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1718" y="476672"/>
            <a:ext cx="3280241" cy="453650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478971"/>
            <a:ext cx="3528392" cy="4534205"/>
          </a:xfrm>
        </p:spPr>
      </p:pic>
    </p:spTree>
    <p:extLst>
      <p:ext uri="{BB962C8B-B14F-4D97-AF65-F5344CB8AC3E}">
        <p14:creationId xmlns:p14="http://schemas.microsoft.com/office/powerpoint/2010/main" xmlns="" val="413281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8546">
        <p:sndAc>
          <p:stSnd loop="1">
            <p:snd r:embed="rId5" name="Звук Wav.wav"/>
          </p:stSnd>
        </p:sndAc>
      </p:transition>
    </mc:Choice>
    <mc:Fallback>
      <p:transition spd="slow" advTm="8546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731838"/>
            <a:ext cx="7200800" cy="4929410"/>
          </a:xfrm>
        </p:spPr>
      </p:pic>
    </p:spTree>
    <p:extLst>
      <p:ext uri="{BB962C8B-B14F-4D97-AF65-F5344CB8AC3E}">
        <p14:creationId xmlns:p14="http://schemas.microsoft.com/office/powerpoint/2010/main" xmlns="" val="211234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4" name="Звук Wav.wav"/>
          </p:stSnd>
        </p:sndAc>
      </p:transition>
    </mc:Choice>
    <mc:Fallback>
      <p:transition spd="slow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67544" y="1484784"/>
            <a:ext cx="4320480" cy="25649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000" b="1" dirty="0" smtClean="0">
                <a:solidFill>
                  <a:schemeClr val="tx1"/>
                </a:solidFill>
              </a:rPr>
              <a:t>Автор проекта: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chemeClr val="tx1"/>
                </a:solidFill>
              </a:rPr>
              <a:t>Звягина Елена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chemeClr val="tx1"/>
                </a:solidFill>
              </a:rPr>
              <a:t>Константиновна</a:t>
            </a:r>
          </a:p>
          <a:p>
            <a:pPr marL="0" indent="0">
              <a:buNone/>
            </a:pPr>
            <a:r>
              <a:rPr lang="ru-RU" sz="3000" b="1" dirty="0" smtClean="0">
                <a:solidFill>
                  <a:schemeClr val="tx1"/>
                </a:solidFill>
              </a:rPr>
              <a:t>инструктор по плаванию</a:t>
            </a:r>
          </a:p>
          <a:p>
            <a:pPr marL="0" indent="0">
              <a:buNone/>
            </a:pPr>
            <a:endParaRPr lang="ru-RU" sz="3000" b="1" dirty="0">
              <a:solidFill>
                <a:schemeClr val="tx1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3212976"/>
            <a:ext cx="8928992" cy="3645024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</a:rPr>
              <a:t>                                                      Барнаул        </a:t>
            </a:r>
            <a:r>
              <a:rPr lang="ru-RU" sz="1800" dirty="0">
                <a:solidFill>
                  <a:schemeClr val="tx1"/>
                </a:solidFill>
                <a:effectLst/>
              </a:rPr>
              <a:t/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                               </a:t>
            </a:r>
            <a:r>
              <a:rPr lang="ru-RU" sz="1800" dirty="0" smtClean="0">
                <a:solidFill>
                  <a:schemeClr val="tx1"/>
                </a:solidFill>
                <a:effectLst/>
              </a:rPr>
              <a:t>                          2015</a:t>
            </a:r>
            <a:endParaRPr lang="ru-RU" sz="1800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55" b="15455"/>
          <a:stretch>
            <a:fillRect/>
          </a:stretch>
        </p:blipFill>
        <p:spPr>
          <a:xfrm>
            <a:off x="3560214" y="692696"/>
            <a:ext cx="5616624" cy="54006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55" b="15455"/>
          <a:stretch>
            <a:fillRect/>
          </a:stretch>
        </p:blipFill>
        <p:spPr>
          <a:xfrm>
            <a:off x="3556270" y="692696"/>
            <a:ext cx="5616624" cy="5400600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</p:pic>
    </p:spTree>
    <p:extLst>
      <p:ext uri="{BB962C8B-B14F-4D97-AF65-F5344CB8AC3E}">
        <p14:creationId xmlns:p14="http://schemas.microsoft.com/office/powerpoint/2010/main" xmlns="" val="131302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5519">
        <p:sndAc>
          <p:stSnd loop="1">
            <p:snd r:embed="rId4" name="Звук Wav.wav"/>
          </p:stSnd>
        </p:sndAc>
      </p:transition>
    </mc:Choice>
    <mc:Fallback>
      <p:transition spd="slow" advTm="5519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908720"/>
            <a:ext cx="4237930" cy="496855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4" y="908720"/>
            <a:ext cx="4242944" cy="4968552"/>
          </a:xfrm>
        </p:spPr>
      </p:pic>
    </p:spTree>
    <p:extLst>
      <p:ext uri="{BB962C8B-B14F-4D97-AF65-F5344CB8AC3E}">
        <p14:creationId xmlns:p14="http://schemas.microsoft.com/office/powerpoint/2010/main" xmlns="" val="306360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>
        <p:sndAc>
          <p:stSnd loop="1">
            <p:snd r:embed="rId5" name="Звук Wav.wav"/>
          </p:stSnd>
        </p:sndAc>
      </p:transition>
    </mc:Choice>
    <mc:Fallback>
      <p:transition spd="slow">
        <p:sndAc>
          <p:stSnd loop="1">
            <p:snd r:embed="rId2" name="Звук Wav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548680"/>
            <a:ext cx="7200800" cy="3672408"/>
          </a:xfrm>
        </p:spPr>
        <p:txBody>
          <a:bodyPr/>
          <a:lstStyle/>
          <a:p>
            <a:pPr marL="365760" lvl="1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268760"/>
            <a:ext cx="8248763" cy="4968552"/>
          </a:xfrm>
        </p:spPr>
        <p:txBody>
          <a:bodyPr>
            <a:normAutofit/>
          </a:bodyPr>
          <a:lstStyle/>
          <a:p>
            <a:pPr algn="ctr"/>
            <a:r>
              <a:rPr lang="ru-RU" sz="5100" b="1" dirty="0">
                <a:solidFill>
                  <a:schemeClr val="tx1"/>
                </a:solidFill>
              </a:rPr>
              <a:t>До начала занятий </a:t>
            </a:r>
            <a:r>
              <a:rPr lang="ru-RU" sz="5100" b="1" dirty="0" smtClean="0">
                <a:solidFill>
                  <a:schemeClr val="tx1"/>
                </a:solidFill>
              </a:rPr>
              <a:t> </a:t>
            </a:r>
            <a:r>
              <a:rPr lang="ru-RU" sz="5100" b="1" dirty="0">
                <a:solidFill>
                  <a:schemeClr val="tx1"/>
                </a:solidFill>
              </a:rPr>
              <a:t>детей надо </a:t>
            </a:r>
            <a:br>
              <a:rPr lang="ru-RU" sz="5100" b="1" dirty="0">
                <a:solidFill>
                  <a:schemeClr val="tx1"/>
                </a:solidFill>
              </a:rPr>
            </a:br>
            <a:r>
              <a:rPr lang="ru-RU" sz="5100" b="1" dirty="0" smtClean="0">
                <a:solidFill>
                  <a:schemeClr val="tx1"/>
                </a:solidFill>
              </a:rPr>
              <a:t>ознакомить </a:t>
            </a:r>
            <a:r>
              <a:rPr lang="ru-RU" sz="5100" b="1" dirty="0">
                <a:solidFill>
                  <a:schemeClr val="tx1"/>
                </a:solidFill>
              </a:rPr>
              <a:t>с правилами поведения в бассейне.</a:t>
            </a:r>
            <a:r>
              <a:rPr lang="ru-RU" sz="5100" b="1" dirty="0"/>
              <a:t/>
            </a:r>
            <a:br>
              <a:rPr lang="ru-RU" sz="5100" b="1" dirty="0"/>
            </a:br>
            <a:r>
              <a:rPr lang="ru-RU" sz="5100" b="1" dirty="0"/>
              <a:t> </a:t>
            </a:r>
          </a:p>
          <a:p>
            <a:pPr algn="ctr"/>
            <a:endParaRPr lang="ru-RU" sz="2600" b="1" dirty="0"/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496010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7025">
        <p:sndAc>
          <p:stSnd loop="1">
            <p:snd r:embed="rId7" name="Звук Wav.wav"/>
          </p:stSnd>
        </p:sndAc>
      </p:transition>
    </mc:Choice>
    <mc:Fallback>
      <p:transition spd="slow" advTm="7025">
        <p:sndAc>
          <p:stSnd loop="1">
            <p:snd r:embed="rId4" name="Звук Wav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52536" y="260648"/>
            <a:ext cx="10657184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 </a:t>
            </a:r>
            <a:r>
              <a:rPr lang="ru-RU" sz="3200" dirty="0" smtClean="0"/>
              <a:t>          </a:t>
            </a:r>
            <a:r>
              <a:rPr lang="ru-RU" sz="3200" b="1" dirty="0" smtClean="0"/>
              <a:t>Правила </a:t>
            </a:r>
            <a:r>
              <a:rPr lang="ru-RU" sz="3200" b="1" dirty="0"/>
              <a:t>поведения в бассейне.</a:t>
            </a:r>
          </a:p>
          <a:p>
            <a:r>
              <a:rPr lang="ru-RU" sz="3200" b="1" dirty="0" smtClean="0"/>
              <a:t>   </a:t>
            </a:r>
            <a:r>
              <a:rPr lang="ru-RU" sz="2600" b="1" dirty="0" smtClean="0"/>
              <a:t> *Входить в </a:t>
            </a:r>
            <a:r>
              <a:rPr lang="ru-RU" sz="2600" b="1" dirty="0"/>
              <a:t>воду только по разрешению </a:t>
            </a:r>
            <a:r>
              <a:rPr lang="ru-RU" sz="2600" b="1" dirty="0" smtClean="0"/>
              <a:t>     </a:t>
            </a:r>
          </a:p>
          <a:p>
            <a:r>
              <a:rPr lang="ru-RU" sz="2600" b="1" dirty="0" smtClean="0"/>
              <a:t>    инструктора</a:t>
            </a:r>
          </a:p>
          <a:p>
            <a:r>
              <a:rPr lang="ru-RU" sz="2600" b="1" dirty="0" smtClean="0"/>
              <a:t>    *Внимательно </a:t>
            </a:r>
            <a:r>
              <a:rPr lang="ru-RU" sz="2600" b="1" dirty="0"/>
              <a:t>слушать задание и выполнять </a:t>
            </a:r>
            <a:r>
              <a:rPr lang="ru-RU" sz="2600" b="1" dirty="0" smtClean="0"/>
              <a:t>    его</a:t>
            </a:r>
          </a:p>
          <a:p>
            <a:r>
              <a:rPr lang="ru-RU" sz="2600" b="1" dirty="0" smtClean="0"/>
              <a:t>    *Проситься </a:t>
            </a:r>
            <a:r>
              <a:rPr lang="ru-RU" sz="2600" b="1" dirty="0"/>
              <a:t>выйти по необходимости</a:t>
            </a:r>
          </a:p>
          <a:p>
            <a:r>
              <a:rPr lang="ru-RU" sz="2600" b="1" dirty="0"/>
              <a:t>    </a:t>
            </a:r>
            <a:endParaRPr lang="ru-RU" sz="2600" b="1" dirty="0" smtClean="0"/>
          </a:p>
          <a:p>
            <a:r>
              <a:rPr lang="ru-RU" sz="2600" b="1" dirty="0" smtClean="0">
                <a:solidFill>
                  <a:srgbClr val="FF0000"/>
                </a:solidFill>
              </a:rPr>
              <a:t>              </a:t>
            </a:r>
            <a:r>
              <a:rPr lang="ru-RU" sz="3200" b="1" dirty="0" smtClean="0">
                <a:solidFill>
                  <a:srgbClr val="C00000"/>
                </a:solidFill>
              </a:rPr>
              <a:t>ЗАПРЕЩАЕТСЯ </a:t>
            </a:r>
            <a:r>
              <a:rPr lang="ru-RU" sz="3200" b="1" dirty="0">
                <a:solidFill>
                  <a:srgbClr val="C00000"/>
                </a:solidFill>
              </a:rPr>
              <a:t>!!!</a:t>
            </a:r>
          </a:p>
          <a:p>
            <a:r>
              <a:rPr lang="ru-RU" sz="2600" b="1" dirty="0"/>
              <a:t>   </a:t>
            </a:r>
            <a:r>
              <a:rPr lang="ru-RU" sz="2600" b="1" dirty="0" smtClean="0"/>
              <a:t> </a:t>
            </a:r>
          </a:p>
          <a:p>
            <a:r>
              <a:rPr lang="ru-RU" sz="2600" b="1" dirty="0" smtClean="0"/>
              <a:t>    *Толкать </a:t>
            </a:r>
            <a:r>
              <a:rPr lang="ru-RU" sz="2600" b="1" dirty="0"/>
              <a:t>друг </a:t>
            </a:r>
            <a:r>
              <a:rPr lang="ru-RU" sz="2600" b="1" dirty="0" smtClean="0"/>
              <a:t>друга , хватать </a:t>
            </a:r>
            <a:r>
              <a:rPr lang="ru-RU" sz="2600" b="1" dirty="0"/>
              <a:t>за руки и за ноги</a:t>
            </a:r>
          </a:p>
          <a:p>
            <a:r>
              <a:rPr lang="ru-RU" sz="2600" b="1" dirty="0"/>
              <a:t>    </a:t>
            </a:r>
            <a:r>
              <a:rPr lang="ru-RU" sz="2600" b="1" dirty="0" smtClean="0"/>
              <a:t>*Громко </a:t>
            </a:r>
            <a:r>
              <a:rPr lang="ru-RU" sz="2600" b="1" dirty="0"/>
              <a:t>кричать</a:t>
            </a:r>
          </a:p>
          <a:p>
            <a:r>
              <a:rPr lang="ru-RU" sz="2600" b="1" dirty="0"/>
              <a:t>    </a:t>
            </a:r>
            <a:r>
              <a:rPr lang="ru-RU" sz="2600" b="1" dirty="0" smtClean="0"/>
              <a:t>*Звать </a:t>
            </a:r>
            <a:r>
              <a:rPr lang="ru-RU" sz="2600" b="1" dirty="0"/>
              <a:t>на помощь, когда она не требуется</a:t>
            </a:r>
          </a:p>
          <a:p>
            <a:r>
              <a:rPr lang="ru-RU" sz="2600" b="1" dirty="0"/>
              <a:t>    </a:t>
            </a:r>
            <a:r>
              <a:rPr lang="ru-RU" sz="2600" b="1" dirty="0" smtClean="0"/>
              <a:t>*Топить </a:t>
            </a:r>
            <a:r>
              <a:rPr lang="ru-RU" sz="2600" b="1" dirty="0"/>
              <a:t>друг друга</a:t>
            </a:r>
          </a:p>
          <a:p>
            <a:r>
              <a:rPr lang="ru-RU" sz="2600" b="1" dirty="0"/>
              <a:t>    </a:t>
            </a:r>
            <a:r>
              <a:rPr lang="ru-RU" sz="2600" b="1" dirty="0" smtClean="0"/>
              <a:t>*Бегать </a:t>
            </a:r>
            <a:r>
              <a:rPr lang="ru-RU" sz="2600" b="1" dirty="0"/>
              <a:t>в помещении бассейна</a:t>
            </a:r>
          </a:p>
          <a:p>
            <a:r>
              <a:rPr lang="ru-RU" sz="2600" b="1" dirty="0"/>
              <a:t>    </a:t>
            </a:r>
            <a:r>
              <a:rPr lang="ru-RU" sz="2600" b="1" dirty="0" smtClean="0"/>
              <a:t>*Нырять </a:t>
            </a:r>
            <a:r>
              <a:rPr lang="ru-RU" sz="2600" b="1" dirty="0"/>
              <a:t>навстречу друг  </a:t>
            </a:r>
            <a:r>
              <a:rPr lang="ru-RU" sz="2600" b="1" dirty="0" smtClean="0"/>
              <a:t>другу</a:t>
            </a:r>
            <a:endParaRPr lang="ru-RU" sz="2600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081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20493">
        <p:sndAc>
          <p:stSnd loop="1">
            <p:snd r:embed="rId6" name="Звук Wav.wav"/>
          </p:stSnd>
        </p:sndAc>
      </p:transition>
    </mc:Choice>
    <mc:Fallback>
      <p:transition spd="slow" advTm="20493">
        <p:sndAc>
          <p:stSnd loop="1">
            <p:snd r:embed="rId3" name="Звук Wav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546" y="5229200"/>
            <a:ext cx="8136903" cy="1628799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355277"/>
            <a:ext cx="82809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b="1" dirty="0" smtClean="0"/>
          </a:p>
          <a:p>
            <a:pPr algn="ctr"/>
            <a:r>
              <a:rPr lang="ru-RU" sz="2600" b="1" dirty="0" smtClean="0"/>
              <a:t>Занятия </a:t>
            </a:r>
            <a:r>
              <a:rPr lang="ru-RU" sz="2600" b="1" dirty="0"/>
              <a:t>проводятся по подгруппам, 1 раз в неделю, продолжительностью 20- 25 минут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620688"/>
            <a:ext cx="7200800" cy="4536504"/>
          </a:xfrm>
        </p:spPr>
      </p:pic>
    </p:spTree>
    <p:extLst>
      <p:ext uri="{BB962C8B-B14F-4D97-AF65-F5344CB8AC3E}">
        <p14:creationId xmlns:p14="http://schemas.microsoft.com/office/powerpoint/2010/main" xmlns="" val="201092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8206">
        <p:sndAc>
          <p:stSnd loop="1">
            <p:snd r:embed="rId4" name="Звук Wav.wav"/>
          </p:stSnd>
        </p:sndAc>
      </p:transition>
    </mc:Choice>
    <mc:Fallback>
      <p:transition spd="slow" advTm="8206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5085184"/>
            <a:ext cx="9145015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effectLst/>
                <a:latin typeface="+mn-lt"/>
              </a:rPr>
              <a:t>На занятии изучаются новые упражнения или элементы техники,  далее проводится игра,</a:t>
            </a:r>
            <a:br>
              <a:rPr lang="ru-RU" sz="28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800" dirty="0">
                <a:solidFill>
                  <a:schemeClr val="tx1"/>
                </a:solidFill>
                <a:effectLst/>
                <a:latin typeface="+mn-lt"/>
              </a:rPr>
              <a:t>  содержащая только что изученные упражнения</a:t>
            </a:r>
            <a:r>
              <a:rPr lang="ru-RU" sz="2800" dirty="0">
                <a:effectLst/>
              </a:rPr>
              <a:t>.</a:t>
            </a:r>
            <a:br>
              <a:rPr lang="ru-RU" sz="2800" dirty="0">
                <a:effectLst/>
              </a:rPr>
            </a:br>
            <a:r>
              <a:rPr lang="ru-RU" sz="2800" dirty="0">
                <a:effectLst/>
              </a:rPr>
              <a:t>       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2" name="Объект 11"/>
          <p:cNvPicPr>
            <a:picLocks noGrp="1" noChangeAspect="1"/>
          </p:cNvPicPr>
          <p:nvPr>
            <p:ph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476672"/>
            <a:ext cx="7490916" cy="4608512"/>
          </a:xfrm>
        </p:spPr>
      </p:pic>
    </p:spTree>
    <p:extLst>
      <p:ext uri="{BB962C8B-B14F-4D97-AF65-F5344CB8AC3E}">
        <p14:creationId xmlns:p14="http://schemas.microsoft.com/office/powerpoint/2010/main" xmlns="" val="150011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10397">
        <p:sndAc>
          <p:stSnd loop="1">
            <p:snd r:embed="rId7" name="Звук Wav.wav"/>
          </p:stSnd>
        </p:sndAc>
      </p:transition>
    </mc:Choice>
    <mc:Fallback>
      <p:transition spd="slow" advTm="10397">
        <p:sndAc>
          <p:stSnd loop="1">
            <p:snd r:embed="rId3" name="Звук Wav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5229200"/>
            <a:ext cx="9036496" cy="1440160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  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3429000"/>
            <a:ext cx="87484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2600" b="1" dirty="0" smtClean="0"/>
              <a:t>Уровень </a:t>
            </a:r>
            <a:r>
              <a:rPr lang="ru-RU" sz="2600" b="1" dirty="0"/>
              <a:t>воды в бассейне 60 см , температура воды – около </a:t>
            </a:r>
            <a:r>
              <a:rPr lang="ru-RU" sz="2600" b="1" dirty="0" smtClean="0"/>
              <a:t>32°C</a:t>
            </a:r>
            <a:r>
              <a:rPr lang="ru-RU" sz="2600" b="1" dirty="0"/>
              <a:t>.</a:t>
            </a:r>
          </a:p>
        </p:txBody>
      </p:sp>
      <p:pic>
        <p:nvPicPr>
          <p:cNvPr id="19" name="Объект 18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548680"/>
            <a:ext cx="7128792" cy="4752528"/>
          </a:xfrm>
        </p:spPr>
      </p:pic>
    </p:spTree>
    <p:extLst>
      <p:ext uri="{BB962C8B-B14F-4D97-AF65-F5344CB8AC3E}">
        <p14:creationId xmlns:p14="http://schemas.microsoft.com/office/powerpoint/2010/main" xmlns="" val="290558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7153">
        <p:sndAc>
          <p:stSnd loop="1">
            <p:snd r:embed="rId5" name="Звук Wav.wav"/>
          </p:stSnd>
        </p:sndAc>
      </p:transition>
    </mc:Choice>
    <mc:Fallback>
      <p:transition spd="slow" advTm="7153">
        <p:sndAc>
          <p:stSnd loop="1">
            <p:snd r:embed="rId3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581128"/>
            <a:ext cx="8460432" cy="20162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600" dirty="0" smtClean="0">
                <a:solidFill>
                  <a:schemeClr val="tx1"/>
                </a:solidFill>
                <a:effectLst/>
              </a:rPr>
            </a:br>
            <a:r>
              <a:rPr lang="ru-RU" sz="2600" dirty="0">
                <a:solidFill>
                  <a:schemeClr val="tx1"/>
                </a:solidFill>
                <a:effectLst/>
              </a:rPr>
              <a:t/>
            </a:r>
            <a:br>
              <a:rPr lang="ru-RU" sz="2600" dirty="0">
                <a:solidFill>
                  <a:schemeClr val="tx1"/>
                </a:solidFill>
                <a:effectLst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</a:rPr>
              <a:t>Система очистки </a:t>
            </a:r>
            <a:r>
              <a:rPr lang="ru-RU" sz="2600" dirty="0">
                <a:solidFill>
                  <a:schemeClr val="tx1"/>
                </a:solidFill>
                <a:effectLst/>
              </a:rPr>
              <a:t>воды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:   </a:t>
            </a:r>
            <a:r>
              <a:rPr lang="ru-RU" sz="2600" dirty="0" err="1" smtClean="0">
                <a:solidFill>
                  <a:schemeClr val="tx1"/>
                </a:solidFill>
                <a:effectLst/>
              </a:rPr>
              <a:t>рециркуляционная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   система   </a:t>
            </a:r>
            <a:r>
              <a:rPr lang="ru-RU" sz="2600" dirty="0" err="1" smtClean="0">
                <a:solidFill>
                  <a:schemeClr val="tx1"/>
                </a:solidFill>
                <a:effectLst/>
              </a:rPr>
              <a:t>водообмена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 , хлорирование, песочно-угольные фильтры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. 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620688"/>
            <a:ext cx="7632848" cy="4464496"/>
          </a:xfrm>
        </p:spPr>
      </p:pic>
    </p:spTree>
    <p:extLst>
      <p:ext uri="{BB962C8B-B14F-4D97-AF65-F5344CB8AC3E}">
        <p14:creationId xmlns:p14="http://schemas.microsoft.com/office/powerpoint/2010/main" xmlns="" val="3949627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6976">
        <p:sndAc>
          <p:stSnd loop="1">
            <p:snd r:embed="rId4" name="Звук Wav.wav"/>
          </p:stSnd>
        </p:sndAc>
      </p:transition>
    </mc:Choice>
    <mc:Fallback>
      <p:transition spd="slow" advTm="6976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6669360"/>
          </a:xfrm>
        </p:spPr>
        <p:txBody>
          <a:bodyPr/>
          <a:lstStyle/>
          <a:p>
            <a:pPr marL="0" indent="0" algn="l">
              <a:buNone/>
            </a:pP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effectLst/>
                <a:latin typeface="+mn-lt"/>
              </a:rPr>
              <a:t>ОЖИДАЕМЫЕ РЕЗУЛЬТАТЫ :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•	 Укрепление здоровья детей, снижение заболеваемости;</a:t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•	 Расширение адаптивных возможностей детского организма;</a:t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•	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Рост 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показателей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физического развития 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детей;</a:t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• 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Расширение спектра двигательных умений и навыков в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воде</a:t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•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	 Развитие творческого потенциала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 ребёнка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.</a:t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•	 Развитие эмоционального и двигательного раскрепощения в воде,    </a:t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         проявления чувства радости и удовольствия от движения;</a:t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•	 Формирование нравственно-волевых качеств</a:t>
            </a:r>
            <a:r>
              <a:rPr lang="ru-RU" sz="2600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66138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20670">
        <p:sndAc>
          <p:stSnd loop="1">
            <p:snd r:embed="rId3" name="Звук Wav.wav"/>
          </p:stSnd>
        </p:sndAc>
      </p:transition>
    </mc:Choice>
    <mc:Fallback>
      <p:transition spd="slow" advTm="20670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395536" y="0"/>
            <a:ext cx="4270178" cy="1484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chemeClr val="tx1"/>
                </a:solidFill>
                <a:latin typeface="+mj-lt"/>
              </a:rPr>
              <a:t>Для занятий необходимы</a:t>
            </a:r>
            <a:r>
              <a:rPr lang="ru-RU" sz="3200" dirty="0">
                <a:latin typeface="+mj-lt"/>
              </a:rPr>
              <a:t>: 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2708920"/>
            <a:ext cx="6715270" cy="3168352"/>
          </a:xfrm>
        </p:spPr>
        <p:txBody>
          <a:bodyPr/>
          <a:lstStyle/>
          <a:p>
            <a:pPr marL="0" indent="0">
              <a:buNone/>
            </a:pP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Купальный костюм </a:t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мыло, мочалка</a:t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полотенце</a:t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халат</a:t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резиновые тапочки</a:t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шапочка , очки</a:t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хорошее настроение</a:t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endParaRPr lang="ru-RU" sz="2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0" r="28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158649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11290">
        <p:sndAc>
          <p:stSnd loop="1">
            <p:snd r:embed="rId4" name="Звук Wav.wav"/>
          </p:stSnd>
        </p:sndAc>
      </p:transition>
    </mc:Choice>
    <mc:Fallback>
      <p:transition spd="slow" advTm="11290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980728"/>
            <a:ext cx="4079644" cy="2592288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 smtClean="0">
                <a:solidFill>
                  <a:schemeClr val="tx1"/>
                </a:solidFill>
              </a:rPr>
              <a:t>Вода -это спасение от многих болезней и стрессов, неиссякаемый источник радости.</a:t>
            </a:r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-396552" y="5229200"/>
            <a:ext cx="9289032" cy="14401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   </a:t>
            </a:r>
            <a:r>
              <a:rPr lang="ru-RU" sz="3200" b="1" dirty="0" smtClean="0">
                <a:solidFill>
                  <a:srgbClr val="C00000"/>
                </a:solidFill>
              </a:rPr>
              <a:t>Подарите это счастье своим детям!!! </a:t>
            </a:r>
            <a:r>
              <a:rPr lang="ru-RU" sz="3200" b="1" dirty="0" smtClean="0">
                <a:solidFill>
                  <a:schemeClr val="tx1"/>
                </a:solidFill>
              </a:rPr>
              <a:t>                               </a:t>
            </a:r>
            <a:endParaRPr lang="ru-RU" sz="3200" b="1" dirty="0">
              <a:solidFill>
                <a:schemeClr val="tx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4225" y="1672828"/>
            <a:ext cx="4016375" cy="301228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73510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14765">
        <p:sndAc>
          <p:stSnd loop="1">
            <p:snd r:embed="rId5" name="Звук Wav.wav"/>
          </p:stSnd>
        </p:sndAc>
      </p:transition>
    </mc:Choice>
    <mc:Fallback>
      <p:transition spd="slow" advTm="14765">
        <p:sndAc>
          <p:stSnd loop="1">
            <p:snd r:embed="rId3" name="Звук Wav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496944" cy="13407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Общеизвестно , что занятия плаванием </a:t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удивительно благотворно влияют на организм  </a:t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ребенка. 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620688"/>
            <a:ext cx="7632848" cy="4608512"/>
          </a:xfrm>
        </p:spPr>
      </p:pic>
    </p:spTree>
    <p:extLst>
      <p:ext uri="{BB962C8B-B14F-4D97-AF65-F5344CB8AC3E}">
        <p14:creationId xmlns:p14="http://schemas.microsoft.com/office/powerpoint/2010/main" xmlns="" val="356236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6874">
        <p:sndAc>
          <p:stSnd loop="1">
            <p:snd r:embed="rId5" name="Звук Wav.wav"/>
          </p:stSnd>
        </p:sndAc>
      </p:transition>
    </mc:Choice>
    <mc:Fallback>
      <p:transition spd="slow" advTm="6874">
        <p:sndAc>
          <p:stSnd loop="1">
            <p:snd r:embed="rId3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1" y="5517232"/>
            <a:ext cx="8568952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>
                <a:solidFill>
                  <a:schemeClr val="tx1"/>
                </a:solidFill>
                <a:effectLst/>
              </a:rPr>
              <a:t>Время проведенное в бассейне, идет на пользу </a:t>
            </a:r>
            <a:br>
              <a:rPr lang="ru-RU" sz="2600" dirty="0">
                <a:solidFill>
                  <a:schemeClr val="tx1"/>
                </a:solidFill>
                <a:effectLst/>
              </a:rPr>
            </a:br>
            <a:r>
              <a:rPr lang="ru-RU" sz="2600" dirty="0">
                <a:solidFill>
                  <a:schemeClr val="tx1"/>
                </a:solidFill>
                <a:effectLst/>
              </a:rPr>
              <a:t>здоровью и закаливанию </a:t>
            </a:r>
            <a:r>
              <a:rPr lang="ru-RU" sz="2600" dirty="0" smtClean="0">
                <a:solidFill>
                  <a:schemeClr val="tx1"/>
                </a:solidFill>
                <a:effectLst/>
              </a:rPr>
              <a:t>организма.</a:t>
            </a:r>
            <a:endParaRPr lang="ru-RU" sz="2600" dirty="0">
              <a:solidFill>
                <a:schemeClr val="tx1"/>
              </a:solidFill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731838"/>
            <a:ext cx="7560840" cy="4497362"/>
          </a:xfrm>
        </p:spPr>
      </p:pic>
    </p:spTree>
    <p:extLst>
      <p:ext uri="{BB962C8B-B14F-4D97-AF65-F5344CB8AC3E}">
        <p14:creationId xmlns:p14="http://schemas.microsoft.com/office/powerpoint/2010/main" xmlns="" val="109439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8086">
        <p:sndAc>
          <p:stSnd loop="1">
            <p:snd r:embed="rId4" name="Звук Wav.wav"/>
          </p:stSnd>
        </p:sndAc>
      </p:transition>
    </mc:Choice>
    <mc:Fallback>
      <p:transition spd="slow" advTm="8086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229200"/>
            <a:ext cx="9289032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 smtClean="0">
                <a:ln w="9525">
                  <a:noFill/>
                </a:ln>
                <a:solidFill>
                  <a:schemeClr val="tx1"/>
                </a:solidFill>
                <a:effectLst/>
                <a:latin typeface="+mn-lt"/>
              </a:rPr>
              <a:t>Плавание     </a:t>
            </a:r>
            <a:r>
              <a:rPr lang="ru-RU" sz="2600" dirty="0">
                <a:ln w="9525">
                  <a:noFill/>
                </a:ln>
                <a:solidFill>
                  <a:schemeClr val="tx1"/>
                </a:solidFill>
                <a:effectLst/>
                <a:latin typeface="+mn-lt"/>
              </a:rPr>
              <a:t>активизирует обмен веществ, положительно влияет  на  сердечно –сосудистую,  </a:t>
            </a:r>
            <a:br>
              <a:rPr lang="ru-RU" sz="2600" dirty="0">
                <a:ln w="9525"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ln w="9525">
                  <a:noFill/>
                </a:ln>
                <a:solidFill>
                  <a:schemeClr val="tx1"/>
                </a:solidFill>
                <a:effectLst/>
                <a:latin typeface="+mn-lt"/>
              </a:rPr>
              <a:t>дыхательную</a:t>
            </a:r>
            <a:r>
              <a:rPr lang="ru-RU" sz="2600" dirty="0">
                <a:ln w="9525">
                  <a:noFill/>
                </a:ln>
                <a:solidFill>
                  <a:schemeClr val="tx1"/>
                </a:solidFill>
                <a:effectLst/>
                <a:latin typeface="+mn-lt"/>
              </a:rPr>
              <a:t>,   нервную   системы   </a:t>
            </a:r>
            <a:r>
              <a:rPr lang="ru-RU" sz="2600" dirty="0" smtClean="0">
                <a:ln w="9525">
                  <a:noFill/>
                </a:ln>
                <a:solidFill>
                  <a:schemeClr val="tx1"/>
                </a:solidFill>
                <a:effectLst/>
                <a:latin typeface="+mn-lt"/>
              </a:rPr>
              <a:t>человека</a:t>
            </a:r>
            <a:r>
              <a:rPr lang="ru-RU" sz="2400" b="0" dirty="0" smtClean="0">
                <a:ln w="12700">
                  <a:noFill/>
                </a:ln>
                <a:solidFill>
                  <a:schemeClr val="tx1"/>
                </a:solidFill>
                <a:effectLst/>
                <a:latin typeface="+mn-lt"/>
              </a:rPr>
              <a:t>.</a:t>
            </a:r>
            <a:endParaRPr lang="ru-RU" sz="2400" b="0" dirty="0">
              <a:ln w="12700"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548680"/>
            <a:ext cx="7416824" cy="4248472"/>
          </a:xfrm>
        </p:spPr>
      </p:pic>
    </p:spTree>
    <p:extLst>
      <p:ext uri="{BB962C8B-B14F-4D97-AF65-F5344CB8AC3E}">
        <p14:creationId xmlns:p14="http://schemas.microsoft.com/office/powerpoint/2010/main" xmlns="" val="60968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8081">
        <p:sndAc>
          <p:stSnd loop="1">
            <p:snd r:embed="rId4" name="Звук Wav.wav"/>
          </p:stSnd>
        </p:sndAc>
      </p:transition>
    </mc:Choice>
    <mc:Fallback>
      <p:transition spd="slow" advTm="8081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6688" y="5805264"/>
            <a:ext cx="9036496" cy="93610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/>
              <a:t>    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4743728"/>
            <a:ext cx="896448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600" b="1" dirty="0" smtClean="0"/>
          </a:p>
          <a:p>
            <a:pPr algn="ctr"/>
            <a:r>
              <a:rPr lang="ru-RU" sz="2600" b="1" dirty="0" smtClean="0"/>
              <a:t>Формирует </a:t>
            </a:r>
            <a:r>
              <a:rPr lang="ru-RU" sz="2600" b="1" dirty="0"/>
              <a:t>правильную осанку, </a:t>
            </a:r>
            <a:br>
              <a:rPr lang="ru-RU" sz="2600" b="1" dirty="0"/>
            </a:br>
            <a:r>
              <a:rPr lang="ru-RU" sz="2600" b="1" dirty="0"/>
              <a:t>предупреждает развитие плоскостопия, повышает  устойчивость  к  простудным   </a:t>
            </a:r>
            <a:br>
              <a:rPr lang="ru-RU" sz="2600" b="1" dirty="0"/>
            </a:br>
            <a:r>
              <a:rPr lang="ru-RU" sz="2600" b="1" dirty="0"/>
              <a:t>заболеваниям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548680"/>
            <a:ext cx="7488832" cy="4392488"/>
          </a:xfrm>
        </p:spPr>
      </p:pic>
    </p:spTree>
    <p:extLst>
      <p:ext uri="{BB962C8B-B14F-4D97-AF65-F5344CB8AC3E}">
        <p14:creationId xmlns:p14="http://schemas.microsoft.com/office/powerpoint/2010/main" xmlns="" val="97182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7943">
        <p:sndAc>
          <p:stSnd loop="1">
            <p:snd r:embed="rId4" name="Звук Wav.wav"/>
          </p:stSnd>
        </p:sndAc>
      </p:transition>
    </mc:Choice>
    <mc:Fallback>
      <p:transition spd="slow" advTm="7943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373216"/>
            <a:ext cx="8568951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Игры и развлечения  на воде  вызывают у детей  </a:t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положительные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эмоции. </a:t>
            </a:r>
            <a:endParaRPr lang="ru-RU" sz="2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5024" y="764704"/>
            <a:ext cx="3743399" cy="41764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764704"/>
            <a:ext cx="3661866" cy="4176464"/>
          </a:xfrm>
        </p:spPr>
      </p:pic>
    </p:spTree>
    <p:extLst>
      <p:ext uri="{BB962C8B-B14F-4D97-AF65-F5344CB8AC3E}">
        <p14:creationId xmlns:p14="http://schemas.microsoft.com/office/powerpoint/2010/main" xmlns="" val="617789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6966">
        <p:sndAc>
          <p:stSnd loop="1">
            <p:snd r:embed="rId5" name="Звук Wav.wav"/>
          </p:stSnd>
        </p:sndAc>
      </p:transition>
    </mc:Choice>
    <mc:Fallback>
      <p:transition spd="slow" advTm="6966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45224"/>
            <a:ext cx="8352927" cy="1224136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>
                <a:solidFill>
                  <a:schemeClr val="tx1"/>
                </a:solidFill>
                <a:effectLst/>
              </a:rPr>
              <a:t>Кроме того, умение плавать является жизненно </a:t>
            </a:r>
            <a:br>
              <a:rPr lang="ru-RU" sz="2600" dirty="0">
                <a:solidFill>
                  <a:schemeClr val="tx1"/>
                </a:solidFill>
                <a:effectLst/>
              </a:rPr>
            </a:br>
            <a:r>
              <a:rPr lang="ru-RU" sz="2600" dirty="0">
                <a:solidFill>
                  <a:schemeClr val="tx1"/>
                </a:solidFill>
                <a:effectLst/>
              </a:rPr>
              <a:t>необходимым навыком.</a:t>
            </a:r>
            <a:r>
              <a:rPr lang="ru-RU" sz="2600" dirty="0">
                <a:effectLst/>
              </a:rPr>
              <a:t/>
            </a:r>
            <a:br>
              <a:rPr lang="ru-RU" sz="2600" dirty="0">
                <a:effectLst/>
              </a:rPr>
            </a:br>
            <a:endParaRPr lang="ru-RU" sz="2600" dirty="0">
              <a:effectLst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731838"/>
            <a:ext cx="7200799" cy="4497362"/>
          </a:xfrm>
        </p:spPr>
      </p:pic>
    </p:spTree>
    <p:extLst>
      <p:ext uri="{BB962C8B-B14F-4D97-AF65-F5344CB8AC3E}">
        <p14:creationId xmlns:p14="http://schemas.microsoft.com/office/powerpoint/2010/main" xmlns="" val="40404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7152">
        <p:sndAc>
          <p:stSnd loop="1">
            <p:snd r:embed="rId4" name="Звук Wav.wav"/>
          </p:stSnd>
        </p:sndAc>
      </p:transition>
    </mc:Choice>
    <mc:Fallback>
      <p:transition spd="slow" advTm="7152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085184"/>
            <a:ext cx="8892479" cy="17728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С 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1 сентября 2014 года  комплекс норм ГТО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возрожден 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в России. Предусмотрены нормативы для </a:t>
            </a: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/>
            </a:r>
            <a:b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</a:br>
            <a:r>
              <a:rPr lang="ru-RU" sz="2600" dirty="0" smtClean="0">
                <a:solidFill>
                  <a:schemeClr val="tx1"/>
                </a:solidFill>
                <a:effectLst/>
                <a:latin typeface="+mn-lt"/>
              </a:rPr>
              <a:t>11 возрастных </a:t>
            </a:r>
            <a:r>
              <a:rPr lang="ru-RU" sz="2600" dirty="0">
                <a:solidFill>
                  <a:schemeClr val="tx1"/>
                </a:solidFill>
                <a:effectLst/>
                <a:latin typeface="+mn-lt"/>
              </a:rPr>
              <a:t>групп, начиная  с 6 лет.</a:t>
            </a:r>
            <a:br>
              <a:rPr lang="ru-RU" sz="2600" dirty="0">
                <a:solidFill>
                  <a:schemeClr val="tx1"/>
                </a:solidFill>
                <a:effectLst/>
                <a:latin typeface="+mn-lt"/>
              </a:rPr>
            </a:br>
            <a:endParaRPr lang="ru-RU" sz="26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476672"/>
            <a:ext cx="7416824" cy="4320480"/>
          </a:xfrm>
        </p:spPr>
      </p:pic>
    </p:spTree>
    <p:extLst>
      <p:ext uri="{BB962C8B-B14F-4D97-AF65-F5344CB8AC3E}">
        <p14:creationId xmlns:p14="http://schemas.microsoft.com/office/powerpoint/2010/main" xmlns="" val="236312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750" advTm="7479">
        <p:sndAc>
          <p:stSnd loop="1">
            <p:snd r:embed="rId4" name="Звук Wav.wav"/>
          </p:stSnd>
        </p:sndAc>
      </p:transition>
    </mc:Choice>
    <mc:Fallback>
      <p:transition spd="slow" advTm="7479">
        <p:sndAc>
          <p:stSnd loop="1">
            <p:snd r:embed="rId2" name="Звук Wav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9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2186</TotalTime>
  <Words>273</Words>
  <Application>Microsoft Office PowerPoint</Application>
  <PresentationFormat>Экран (4:3)</PresentationFormat>
  <Paragraphs>64</Paragraphs>
  <Slides>29</Slides>
  <Notes>4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ДЕТСКИЙ ОЗДОРОВИТЕЛЬНЫЙ  БАССЕЙН        МАДОУ №268                </vt:lpstr>
      <vt:lpstr>                                                      Барнаул                                                                  2015</vt:lpstr>
      <vt:lpstr>Общеизвестно , что занятия плаванием  удивительно благотворно влияют на организм   ребенка. </vt:lpstr>
      <vt:lpstr>Время проведенное в бассейне, идет на пользу  здоровью и закаливанию организма.</vt:lpstr>
      <vt:lpstr>Плавание     активизирует обмен веществ, положительно влияет  на  сердечно –сосудистую,   дыхательную,   нервную   системы   человека.</vt:lpstr>
      <vt:lpstr>      </vt:lpstr>
      <vt:lpstr>Игры и развлечения  на воде  вызывают у детей   положительные эмоции. </vt:lpstr>
      <vt:lpstr>Кроме того, умение плавать является жизненно  необходимым навыком. </vt:lpstr>
      <vt:lpstr>С 1 сентября 2014 года  комплекс норм ГТО   возрожден в России. Предусмотрены нормативы для  11 возрастных групп, начиная  с 6 лет. </vt:lpstr>
      <vt:lpstr> Наша главная   задача  - заложить   полезные навыки, привить любовь к спорту ,   </vt:lpstr>
      <vt:lpstr>  сформировать  привычку к здоровому образу  жизни.</vt:lpstr>
      <vt:lpstr>Хорошее здоровье,  полученное в дошкольном возрасте, является фундаментом общего развития человека. </vt:lpstr>
      <vt:lpstr> Наше ДОУ имеет возможность проводить  физкультурные занятия не только на суше , но и в воде.</vt:lpstr>
      <vt:lpstr>Слайд 14</vt:lpstr>
      <vt:lpstr>начиная с постепенного   приучения  к воде, передвижению в  ней и выполнению подготовительных упражнений, </vt:lpstr>
      <vt:lpstr>  переходим к  обучению   плаванию, то есть умению свободно держаться на    воде, скользить сначала со вспомогательными  средствами,     </vt:lpstr>
      <vt:lpstr>Слайд 17</vt:lpstr>
      <vt:lpstr> а затем самостоятельно, свободно погружаться в воду, задерживая дыхание. </vt:lpstr>
      <vt:lpstr>Слайд 19</vt:lpstr>
      <vt:lpstr>Слайд 20</vt:lpstr>
      <vt:lpstr>Слайд 21</vt:lpstr>
      <vt:lpstr>Слайд 22</vt:lpstr>
      <vt:lpstr>   </vt:lpstr>
      <vt:lpstr>На занятии изучаются новые упражнения или элементы техники,  далее проводится игра,   содержащая только что изученные упражнения.        </vt:lpstr>
      <vt:lpstr>    </vt:lpstr>
      <vt:lpstr>  Система очистки воды :   рециркуляционная    система   водообмена , хлорирование, песочно-угольные фильтры. </vt:lpstr>
      <vt:lpstr> ОЖИДАЕМЫЕ РЕЗУЛЬТАТЫ : •  Укрепление здоровья детей, снижение заболеваемости; •  Расширение адаптивных возможностей детского организма; •  Рост показателей физического развития детей; • Расширение спектра двигательных умений и навыков в воде •  Развитие творческого потенциала  ребёнка. •  Развитие эмоционального и двигательного раскрепощения в воде,              проявления чувства радости и удовольствия от движения; •  Формирование нравственно-волевых качеств.</vt:lpstr>
      <vt:lpstr>   Купальный костюм  мыло, мочалка полотенце халат резиновые тапочки шапочка , очки хорошее настроение </vt:lpstr>
      <vt:lpstr>Вода -это спасение от многих болезней и стрессов, неиссякаемый источник радости.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ДЕТСКИЙ ПЛАВАТЕЛЬНЫЙ  БАССЕЙН                        «АКВАМАРИН»</dc:title>
  <dc:creator>User</dc:creator>
  <cp:lastModifiedBy>Денис</cp:lastModifiedBy>
  <cp:revision>180</cp:revision>
  <dcterms:created xsi:type="dcterms:W3CDTF">2014-08-08T03:14:16Z</dcterms:created>
  <dcterms:modified xsi:type="dcterms:W3CDTF">2016-02-11T05:32:31Z</dcterms:modified>
</cp:coreProperties>
</file>